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8" r:id="rId3"/>
    <p:sldId id="289" r:id="rId4"/>
    <p:sldId id="273" r:id="rId5"/>
    <p:sldId id="278" r:id="rId6"/>
    <p:sldId id="279" r:id="rId7"/>
    <p:sldId id="286" r:id="rId8"/>
    <p:sldId id="280" r:id="rId9"/>
    <p:sldId id="287" r:id="rId10"/>
    <p:sldId id="282" r:id="rId11"/>
    <p:sldId id="284" r:id="rId12"/>
    <p:sldId id="283" r:id="rId13"/>
    <p:sldId id="269" r:id="rId14"/>
    <p:sldId id="285" r:id="rId15"/>
    <p:sldId id="267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60E017-C51A-478F-850B-6898E49E7AF8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3FBC97C-EA43-4B58-B83C-89FE17F2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oleObject" Target="../embeddings/oleObject1.bin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oleObject" Target="../embeddings/oleObject2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</a:t>
            </a:r>
            <a:r>
              <a:rPr lang="en-US" sz="4400" dirty="0" smtClean="0"/>
              <a:t>elected slides </a:t>
            </a:r>
          </a:p>
          <a:p>
            <a:r>
              <a:rPr lang="en-US" sz="4400" dirty="0" smtClean="0"/>
              <a:t>f</a:t>
            </a:r>
            <a:r>
              <a:rPr lang="en-US" sz="4400" dirty="0" smtClean="0"/>
              <a:t>rom first two clicker activities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Style </a:t>
            </a:r>
            <a:r>
              <a:rPr lang="en-US" dirty="0" smtClean="0"/>
              <a:t>Review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numerals for a person’s age.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dirty="0" smtClean="0"/>
              <a:t>The woman, in her 40s, has a son, 11, and a daughter, 7.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Animals count as people. Otherwise, the usual rules apply.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A 6-year-old dog has been donated to a man who has been legally blind for nine of the last 10 years.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Ages are a precise measurement.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That’s why the rule deviates from the standard rules about numbers.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Follow the usual number rules when giving the age of inanimate objects. (A two-year legal battle, a 50th anniversary.)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Spell out figures of speech using numbers.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/>
              <a:t>never in a million years</a:t>
            </a:r>
          </a:p>
          <a:p>
            <a:r>
              <a:rPr lang="en-US" sz="3500" dirty="0" smtClean="0"/>
              <a:t>the whole nine yards; a stitch in time saves nine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But when giving measurements…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a 9 percent increase</a:t>
            </a:r>
          </a:p>
          <a:p>
            <a:r>
              <a:rPr lang="en-US" sz="3500" dirty="0" smtClean="0"/>
              <a:t>2 cents; $5.20; $50,000; $20.25 million; </a:t>
            </a:r>
          </a:p>
          <a:p>
            <a:r>
              <a:rPr lang="en-US" sz="3500" dirty="0" smtClean="0"/>
              <a:t>a 7-6 upset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____ broke a law that was ____.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4724400"/>
          <a:ext cx="4572000" cy="2070100"/>
        </p:xfrm>
        <a:graphic>
          <a:graphicData uri="http://schemas.openxmlformats.org/presentationml/2006/ole">
            <p:oleObj spid="_x0000_s30722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47800"/>
            <a:ext cx="7772400" cy="457200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5-year-old        six years old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5-year-old        6 years old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five-year-old    6-years-old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five year old     six-years-old</a:t>
            </a:r>
            <a:endParaRPr lang="en-US" sz="3200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72720" y="16120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driver turned out to be _______.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4400" strike="sngStrike" dirty="0" smtClean="0">
                <a:solidFill>
                  <a:schemeClr val="bg2">
                    <a:lumMod val="75000"/>
                  </a:schemeClr>
                </a:solidFill>
              </a:rPr>
              <a:t>eight-years-old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4400" strike="sngStrike" dirty="0" smtClean="0">
                <a:solidFill>
                  <a:schemeClr val="bg2">
                    <a:lumMod val="75000"/>
                  </a:schemeClr>
                </a:solidFill>
              </a:rPr>
              <a:t>8-years-old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4400" strike="sngStrike" dirty="0" smtClean="0">
                <a:solidFill>
                  <a:schemeClr val="bg2">
                    <a:lumMod val="75000"/>
                  </a:schemeClr>
                </a:solidFill>
              </a:rPr>
              <a:t>eight years old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4400" dirty="0" smtClean="0"/>
              <a:t>8 </a:t>
            </a:r>
            <a:r>
              <a:rPr lang="en-US" sz="4400" strike="sngStrike" dirty="0" smtClean="0">
                <a:solidFill>
                  <a:schemeClr val="bg2">
                    <a:lumMod val="75000"/>
                  </a:schemeClr>
                </a:solidFill>
              </a:rPr>
              <a:t>years </a:t>
            </a:r>
            <a:r>
              <a:rPr lang="en-US" sz="4400" strike="sngStrike" dirty="0" smtClean="0">
                <a:solidFill>
                  <a:schemeClr val="bg2">
                    <a:lumMod val="75000"/>
                  </a:schemeClr>
                </a:solidFill>
              </a:rPr>
              <a:t>old</a:t>
            </a:r>
            <a:r>
              <a:rPr lang="en-US" sz="4400" dirty="0" smtClean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200" dirty="0" smtClean="0"/>
              <a:t>(but you got credit for this answer)</a:t>
            </a:r>
            <a:endParaRPr lang="en-US" sz="3200" strike="sngStrike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CorShape1"/>
          <p:cNvSpPr/>
          <p:nvPr>
            <p:custDataLst>
              <p:tags r:id="rId2"/>
            </p:custDataLst>
          </p:nvPr>
        </p:nvSpPr>
        <p:spPr>
          <a:xfrm rot="10800000">
            <a:off x="533400" y="4038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772400" cy="487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line contains an AP style error?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4648200"/>
          <a:ext cx="4572000" cy="2146300"/>
        </p:xfrm>
        <a:graphic>
          <a:graphicData uri="http://schemas.openxmlformats.org/presentationml/2006/ole">
            <p:oleObj spid="_x0000_s25602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838200"/>
            <a:ext cx="7924800" cy="457200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2001 was the first year of the 21st century.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He finished the race in tenth place for people aged 50 and above.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Richard has two sons, ages 8 and 10.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His music collection features hits from the ’80s.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Four of the shops on 14th Street were closed for the Fourth of July holiday.</a:t>
            </a:r>
            <a:endParaRPr lang="en-US" sz="3200" dirty="0"/>
          </a:p>
        </p:txBody>
      </p:sp>
      <p:sp>
        <p:nvSpPr>
          <p:cNvPr id="7" name="CorShape1"/>
          <p:cNvSpPr/>
          <p:nvPr>
            <p:custDataLst>
              <p:tags r:id="rId4"/>
            </p:custDataLst>
          </p:nvPr>
        </p:nvSpPr>
        <p:spPr>
          <a:xfrm rot="10800000">
            <a:off x="0" y="13716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Washington, ____ spoke to Congress.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4274" name="Chart" r:id="rId7" imgW="4572000" imgH="5143500" progId="MSGraph.Chart.8">
              <p:embed followColorScheme="full"/>
            </p:oleObj>
          </a:graphicData>
        </a:graphic>
      </p:graphicFrame>
      <p:grpSp>
        <p:nvGrpSpPr>
          <p:cNvPr id="7" name="ResponseCounter" hidden="1"/>
          <p:cNvGrpSpPr/>
          <p:nvPr>
            <p:custDataLst>
              <p:tags r:id="rId3"/>
            </p:custDataLst>
          </p:nvPr>
        </p:nvGrpSpPr>
        <p:grpSpPr>
          <a:xfrm>
            <a:off x="127000" y="6413500"/>
            <a:ext cx="3860800" cy="317500"/>
            <a:chOff x="190500" y="6350000"/>
            <a:chExt cx="3860800" cy="317500"/>
          </a:xfrm>
        </p:grpSpPr>
        <p:sp>
          <p:nvSpPr>
            <p:cNvPr id="6" name="RCFill" hidden="1"/>
            <p:cNvSpPr/>
            <p:nvPr/>
          </p:nvSpPr>
          <p:spPr>
            <a:xfrm>
              <a:off x="190500" y="6388100"/>
              <a:ext cx="2685773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16 of 23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600200"/>
            <a:ext cx="4724400" cy="457200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General Biff Boomer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general Biff Boomer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Gen. Biff Boomer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Biff Boomer, a general</a:t>
            </a:r>
            <a:endParaRPr lang="en-US" sz="3200" dirty="0"/>
          </a:p>
        </p:txBody>
      </p:sp>
      <p:sp>
        <p:nvSpPr>
          <p:cNvPr id="8" name="CorShape1"/>
          <p:cNvSpPr/>
          <p:nvPr>
            <p:custDataLst>
              <p:tags r:id="rId5"/>
            </p:custDataLst>
          </p:nvPr>
        </p:nvSpPr>
        <p:spPr>
          <a:xfrm rot="10800000">
            <a:off x="-55880" y="28373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630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“The toaster landed on my French book,” said freshman, Charity </a:t>
            </a:r>
            <a:r>
              <a:rPr lang="en-US" dirty="0" err="1" smtClean="0"/>
              <a:t>Ironpride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5298" name="Chart" r:id="rId7" imgW="4572000" imgH="5143500" progId="MSGraph.Chart.8">
              <p:embed followColorScheme="full"/>
            </p:oleObj>
          </a:graphicData>
        </a:graphic>
      </p:graphicFrame>
      <p:sp>
        <p:nvSpPr>
          <p:cNvPr id="6" name="Oval Callout 5"/>
          <p:cNvSpPr/>
          <p:nvPr/>
        </p:nvSpPr>
        <p:spPr>
          <a:xfrm>
            <a:off x="5638800" y="-76200"/>
            <a:ext cx="914400" cy="536448"/>
          </a:xfrm>
          <a:prstGeom prst="wedgeEllipseCallout">
            <a:avLst>
              <a:gd name="adj1" fmla="val 23415"/>
              <a:gd name="adj2" fmla="val 64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7" name="Oval Callout 6"/>
          <p:cNvSpPr/>
          <p:nvPr/>
        </p:nvSpPr>
        <p:spPr>
          <a:xfrm>
            <a:off x="228600" y="1143000"/>
            <a:ext cx="914400" cy="536448"/>
          </a:xfrm>
          <a:prstGeom prst="wedgeEllipseCallout">
            <a:avLst>
              <a:gd name="adj1" fmla="val 156158"/>
              <a:gd name="adj2" fmla="val -166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8" name="Oval Callout 7"/>
          <p:cNvSpPr/>
          <p:nvPr/>
        </p:nvSpPr>
        <p:spPr>
          <a:xfrm>
            <a:off x="3200400" y="1447800"/>
            <a:ext cx="914400" cy="536448"/>
          </a:xfrm>
          <a:prstGeom prst="wedgeEllipseCallout">
            <a:avLst>
              <a:gd name="adj1" fmla="val -15523"/>
              <a:gd name="adj2" fmla="val -800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9" name="Oval Callout 8"/>
          <p:cNvSpPr/>
          <p:nvPr/>
        </p:nvSpPr>
        <p:spPr>
          <a:xfrm>
            <a:off x="4724400" y="1447800"/>
            <a:ext cx="914400" cy="536448"/>
          </a:xfrm>
          <a:prstGeom prst="wedgeEllipseCallout">
            <a:avLst>
              <a:gd name="adj1" fmla="val 17220"/>
              <a:gd name="adj2" fmla="val -679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grpSp>
        <p:nvGrpSpPr>
          <p:cNvPr id="5" name="ResponseCounter" hidden="1"/>
          <p:cNvGrpSpPr/>
          <p:nvPr>
            <p:custDataLst>
              <p:tags r:id="rId3"/>
            </p:custDataLst>
          </p:nvPr>
        </p:nvGrpSpPr>
        <p:grpSpPr>
          <a:xfrm>
            <a:off x="127000" y="6413500"/>
            <a:ext cx="3860800" cy="317500"/>
            <a:chOff x="190500" y="6350000"/>
            <a:chExt cx="3860800" cy="317500"/>
          </a:xfrm>
        </p:grpSpPr>
        <p:sp>
          <p:nvSpPr>
            <p:cNvPr id="11" name="RCFill" hidden="1"/>
            <p:cNvSpPr/>
            <p:nvPr/>
          </p:nvSpPr>
          <p:spPr>
            <a:xfrm>
              <a:off x="190500" y="6388100"/>
              <a:ext cx="2685773" cy="25400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CFrame" hidden="1"/>
            <p:cNvSpPr/>
            <p:nvPr/>
          </p:nvSpPr>
          <p:spPr>
            <a:xfrm>
              <a:off x="190500" y="6350000"/>
              <a:ext cx="3860800" cy="3175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000000"/>
                  </a:solidFill>
                  <a:latin typeface="Tahoma"/>
                </a:rPr>
                <a:t>16 of 23</a:t>
              </a:r>
              <a:endParaRPr lang="en-US" sz="1400" b="1">
                <a:solidFill>
                  <a:srgbClr val="000000"/>
                </a:solidFill>
                <a:latin typeface="Tahoma"/>
              </a:endParaRPr>
            </a:p>
          </p:txBody>
        </p: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743200"/>
            <a:ext cx="4114800" cy="342900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err="1" smtClean="0"/>
              <a:t>french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[omit]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Freshman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3200" dirty="0" smtClean="0"/>
              <a:t>[omit]</a:t>
            </a:r>
            <a:endParaRPr lang="en-US" sz="3200" dirty="0"/>
          </a:p>
        </p:txBody>
      </p:sp>
      <p:sp>
        <p:nvSpPr>
          <p:cNvPr id="13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45655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option follows AP style correctly?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4724400"/>
          <a:ext cx="4572000" cy="2070100"/>
        </p:xfrm>
        <a:graphic>
          <a:graphicData uri="http://schemas.openxmlformats.org/presentationml/2006/ole">
            <p:oleObj spid="_x0000_s37890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14" name="CorShape1"/>
          <p:cNvSpPr/>
          <p:nvPr>
            <p:custDataLst>
              <p:tags r:id="rId3"/>
            </p:custDataLst>
          </p:nvPr>
        </p:nvSpPr>
        <p:spPr>
          <a:xfrm rot="10800000">
            <a:off x="-66039" y="2228426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143000"/>
            <a:ext cx="8229600" cy="487680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2800" dirty="0" smtClean="0"/>
              <a:t>He told me 100 times. Spell out measurements from one to nine, and use numerals for ten and up.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2800" dirty="0" smtClean="0"/>
              <a:t>He told me a hundred times. Spell out measurements from one to nine, and use numerals for </a:t>
            </a:r>
            <a:r>
              <a:rPr lang="en-US" sz="2800" b="1" i="1" dirty="0" smtClean="0">
                <a:solidFill>
                  <a:srgbClr val="006600"/>
                </a:solidFill>
              </a:rPr>
              <a:t>10</a:t>
            </a:r>
            <a:r>
              <a:rPr lang="en-US" sz="2800" dirty="0" smtClean="0"/>
              <a:t> </a:t>
            </a:r>
            <a:r>
              <a:rPr lang="en-US" sz="2800" dirty="0" smtClean="0"/>
              <a:t>and up.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2800" dirty="0" smtClean="0"/>
              <a:t>He told me 100 times. Use numerals for measurements from 1 to 9, and use words for ten and up.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sz="2800" dirty="0" smtClean="0"/>
              <a:t>He told me a hundred times. Use numerals for measurements from 1 to 9, and use words for ten and up.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full address, abbreviate ABS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221 Fifth Ave.</a:t>
            </a:r>
          </a:p>
          <a:p>
            <a:r>
              <a:rPr lang="en-US" dirty="0" smtClean="0"/>
              <a:t>1502 Revolution Blvd.</a:t>
            </a:r>
          </a:p>
          <a:p>
            <a:r>
              <a:rPr lang="en-US" dirty="0" smtClean="0"/>
              <a:t>123 Sesame St.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Seton Hill Drive</a:t>
            </a:r>
          </a:p>
          <a:p>
            <a:r>
              <a:rPr lang="en-US" dirty="0" smtClean="0"/>
              <a:t>204 Park Creek Road</a:t>
            </a:r>
          </a:p>
          <a:p>
            <a:r>
              <a:rPr lang="en-US" dirty="0" smtClean="0"/>
              <a:t>13 </a:t>
            </a:r>
            <a:r>
              <a:rPr lang="en-US" dirty="0" err="1" smtClean="0"/>
              <a:t>Diagon</a:t>
            </a:r>
            <a:r>
              <a:rPr lang="en-US" dirty="0" smtClean="0"/>
              <a:t> Alley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For full address, abbreviate directions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221 E. Main St.</a:t>
            </a:r>
          </a:p>
          <a:p>
            <a:r>
              <a:rPr lang="en-US" sz="3600" dirty="0" smtClean="0"/>
              <a:t>1502 Revolution Blvd. N.W.</a:t>
            </a:r>
          </a:p>
          <a:p>
            <a:r>
              <a:rPr lang="en-US" sz="3600" dirty="0" smtClean="0"/>
              <a:t>204 S. Park Creek Road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Don’t abbreviate a partial address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accident on East Main Street...</a:t>
            </a:r>
            <a:br>
              <a:rPr lang="en-US" sz="3600" dirty="0" smtClean="0"/>
            </a:br>
            <a:r>
              <a:rPr lang="en-US" sz="3600" dirty="0" smtClean="0"/>
              <a:t>(not E. Main St.)</a:t>
            </a:r>
          </a:p>
          <a:p>
            <a:r>
              <a:rPr lang="en-US" sz="3600" dirty="0" smtClean="0"/>
              <a:t>A sleeping pig on Second Avenue…</a:t>
            </a:r>
            <a:br>
              <a:rPr lang="en-US" sz="3600" dirty="0" smtClean="0"/>
            </a:br>
            <a:r>
              <a:rPr lang="en-US" sz="3600" dirty="0" smtClean="0"/>
              <a:t>(not Second Ave.; never 2nd Ave.)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Use numbers for street addresses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6400"/>
            <a:ext cx="77724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1 Seton Hill Drive (not “One” and not “Dr.”)</a:t>
            </a:r>
          </a:p>
          <a:p>
            <a:r>
              <a:rPr lang="en-US" sz="3200" dirty="0" smtClean="0"/>
              <a:t>10 Ninth St. (never “Ten” and never “9th”)</a:t>
            </a:r>
          </a:p>
          <a:p>
            <a:r>
              <a:rPr lang="en-US" sz="3200" dirty="0" smtClean="0"/>
              <a:t>9 10th St. (never “Nine” and never “Tenth”)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Regular rules apply for street names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First, Second… Eighth, Ninth, 10th, 11th…</a:t>
            </a:r>
          </a:p>
          <a:p>
            <a:endParaRPr lang="en-US" dirty="0" smtClean="0"/>
          </a:p>
          <a:p>
            <a:r>
              <a:rPr lang="en-US" dirty="0" smtClean="0"/>
              <a:t>The Pittsburgh Zoo and PPG Aquarium </a:t>
            </a:r>
            <a:r>
              <a:rPr lang="en-US" dirty="0" smtClean="0"/>
              <a:t>markets </a:t>
            </a:r>
            <a:r>
              <a:rPr lang="en-US" dirty="0" smtClean="0"/>
              <a:t>itself as “One Wild Place”</a:t>
            </a:r>
          </a:p>
          <a:p>
            <a:r>
              <a:rPr lang="en-US" dirty="0" smtClean="0"/>
              <a:t>An AP reporter would give the address as “1 Wild Place”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LUIDIAENABL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40935410F44D9B8D28C7317A9746F3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SLIDEORDER" val="2"/>
  <p:tag name="SLIDEGUID" val="0F3F219628704247A4E99FD8A2A6EB2B"/>
  <p:tag name="QUESTIONALIAS" val="Which option follows AP style correctly?"/>
  <p:tag name="ANSWERSALIAS" val="He told me 100 times. Spell out measurements from one to nine, and use numerals for ten and up.|smicln|He told me a hundred times. Spell out measurements from one to nine, and use numerals for ten and up.|smicln|He told me 100 times. Use numerals for measurements from 1 to 9, and use words for ten and up.|smicln|He told me a hundred times. Use numerals for measurements from 1 to 9, and use words for ten and up."/>
  <p:tag name="VALUES" val="Incorrect|smicln|Correct|smicln|Incorrect|smicln|Incorrect"/>
  <p:tag name="RESPONSESGATHERED" val="True"/>
  <p:tag name="TOTALRESPONSES" val="17"/>
  <p:tag name="RESPONSECOUNT" val="17"/>
  <p:tag name="SLICED" val="False"/>
  <p:tag name="RESPONSES" val="-;2;1;4;2;1;1;1;4;4;2;1;1;4;1;4;4;3;"/>
  <p:tag name="CHARTSTRINGSTD" val="7 3 1 6"/>
  <p:tag name="CHARTSTRINGREV" val="6 1 3 7"/>
  <p:tag name="CHARTSTRINGSTDPER" val="0.411764705882353 0.176470588235294 0.0588235294117647 0.352941176470588"/>
  <p:tag name="CHARTSTRINGREVPER" val="0.352941176470588 0.0588235294117647 0.176470588235294 0.41176470588235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93"/>
  <p:tag name="FONTSIZE" val="28"/>
  <p:tag name="BULLETTYPE" val="ppBulletArabicPeriod"/>
  <p:tag name="ANSWERTEXT" val="He told me 100 times. Spell out measurements from one to nine, and use numerals for ten and up.&#10;He told me a hundred times. Spell out measurements from one to nine, and use numerals for ten and up.&#10;He told me 100 times. Use numerals for measurements from 1 to 9, and use words for ten and up.&#10;He told me a hundred times. Use numerals for measurements from 1 to 9, and use words for ten and up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40935410F44D9B8D28C7317A9746F3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SLIDEORDER" val="2"/>
  <p:tag name="SLIDEGUID" val="B1B9E9146FB540FC8F0DBC18194C0D77"/>
  <p:tag name="QUESTIONALIAS" val="The ____ broke a law that was ____."/>
  <p:tag name="ANSWERSALIAS" val="5-year-old        six years old|smicln|5-year-old        6 years old|smicln|five-year-old    6-years-old|smicln|five year old     six-years-old"/>
  <p:tag name="VALUES" val="Correct|smicln|Incorrect|smicln|Incorrect|smicln|Incorrect"/>
  <p:tag name="RESPONSESGATHERED" val="True"/>
  <p:tag name="TOTALRESPONSES" val="18"/>
  <p:tag name="RESPONSECOUNT" val="18"/>
  <p:tag name="SLICED" val="False"/>
  <p:tag name="RESPONSES" val="-;1;1;1;1;1;1;2;1;2;1;2;1;1;1;4;1;2;2;"/>
  <p:tag name="CHARTSTRINGSTD" val="12 5 0 1"/>
  <p:tag name="CHARTSTRINGREV" val="1 0 5 12"/>
  <p:tag name="CHARTSTRINGSTDPER" val="0.666666666666667 0.277777777777778 0 0.0555555555555556"/>
  <p:tag name="CHARTSTRINGREVPER" val="0.0555555555555556 0 0.277777777777778 0.66666666666666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22"/>
  <p:tag name="FONTSIZE" val="32"/>
  <p:tag name="BULLETTYPE" val="ppBulletArabicPeriod"/>
  <p:tag name="ANSWERTEXT" val="5-year-old        six years old&#10;5-year-old        6 years old&#10;five-year-old    6-years-old&#10;five year old     six-years-ol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1D2BD722C68441E8DBFBDDEB37FFCEC"/>
  <p:tag name="SLIDEID" val="F1D2BD722C68441E8DBFBDDEB37FFCEC"/>
  <p:tag name="SLIDEORDER" val="1"/>
  <p:tag name="SLIDETYPE" val="Q"/>
  <p:tag name="DEMOGRAPHIC" val="False"/>
  <p:tag name="TEAMASSIGN" val="False"/>
  <p:tag name="SPEEDSCORING" val="False"/>
  <p:tag name="ZEROBASED" val="False"/>
  <p:tag name="AUTOADVANCE" val="False"/>
  <p:tag name="DELIMITERS" val="3.1"/>
  <p:tag name="VALUEFORMAT" val="0%"/>
  <p:tag name="QUESTIONALIAS" val="Which line contains an AP style error?"/>
  <p:tag name="CORRECTPOINTVALUE" val="5"/>
  <p:tag name="INCORRECTPOINTVALUE" val="0"/>
  <p:tag name="ANSWERSALIAS" val="2001 was the first year of the 21st century.|smicln|He finished the race in tenth place for people aged 50 and above.|smicln|Richard has two sons, ages 8 and 10.|smicln|His music collection features hits from the ’80s.|smicln|Four of the shops on 14th Street were closed for the Fourth of July holiday."/>
  <p:tag name="VALUES" val="Correct|smicln|Incorrect|smicln|Incorrect|smicln|Incorrect|smicln|Incorrect"/>
  <p:tag name="RESPONSESGATHERED" val="True"/>
  <p:tag name="TOTALRESPONSES" val="18"/>
  <p:tag name="RESPONSECOUNT" val="18"/>
  <p:tag name="SLICED" val="False"/>
  <p:tag name="RESPONSES" val="-;2;2;2;2;2;2;5;2;2;2;2;2;2;2;5;2;2;2;"/>
  <p:tag name="CHARTSTRINGSTD" val="0 16 0 0 2"/>
  <p:tag name="CHARTSTRINGREV" val="2 0 0 16 0"/>
  <p:tag name="CHARTSTRINGSTDPER" val="0 0.888888888888889 0 0 0.111111111111111"/>
  <p:tag name="CHARTSTRINGREVPER" val="0.111111111111111 0 0 0.888888888888889 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74"/>
  <p:tag name="FONTSIZE" val="32"/>
  <p:tag name="BULLETTYPE" val="ppBulletArabicPeriod"/>
  <p:tag name="ANSWERTEXT" val="2001 was the first year of the 21st century.&#10;He finished the race in tenth place for people aged 50 and above.&#10;Richard has two sons, ages 8 and 10.&#10;His music collection features hits from the ’80s.&#10;Four of the shops on 14th Street were closed for the Fourth of July holiday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D036E041AEE442EB50D737DF9216C32"/>
  <p:tag name="SLIDEID" val="CD036E041AEE442EB50D737DF9216C3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In Washington, ____ spoke to Congress."/>
  <p:tag name="ANSWERSALIAS" val="General Biff Boomer|smicln|general Biff Boomer|smicln|Gen. Biff Boomer|smicln|Biff Boomer, a general"/>
  <p:tag name="VALUES" val="Incorrect|smicln|Incorrect|smicln|Correct|smicln|Incorrect"/>
  <p:tag name="RESPONSESGATHERED" val="True"/>
  <p:tag name="TOTALRESPONSES" val="16"/>
  <p:tag name="RESPONSECOUNT" val="16"/>
  <p:tag name="SLICED" val="False"/>
  <p:tag name="RESPONSES" val="4;3;3;3;1;3;3;3;3;3;2;3;3;1;3;3;-;"/>
  <p:tag name="CHARTSTRINGSTD" val="2 1 12 1"/>
  <p:tag name="CHARTSTRINGREV" val="1 12 1 2"/>
  <p:tag name="CHARTSTRINGSTDPER" val="0.125 0.0625 0.75 0.0625"/>
  <p:tag name="CHARTSTRINGREVPER" val="0.0625 0.75 0.0625 0.1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9"/>
  <p:tag name="FONTSIZE" val="32"/>
  <p:tag name="BULLETTYPE" val="ppBulletArabicPeriod"/>
  <p:tag name="ANSWERTEXT" val="General Biff Boomer&#10;general Biff Boomer&#10;Gen. Biff Boomer&#10;Biff Boomer, a gener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E57B38A7EA54FF184A14856395753BC"/>
  <p:tag name="SLIDEID" val="BE57B38A7EA54FF184A14856395753B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“The toaster landed on my calculus book,” said freshman, Charity Ironpride."/>
  <p:tag name="ANSWERSALIAS" val="french|smicln|[omit]|smicln|Freshman|smicln|[omit]"/>
  <p:tag name="VALUES" val="Incorrect|smicln|Incorrect|smicln|Incorrect|smicln|Correct"/>
  <p:tag name="RESPONSESGATHERED" val="True"/>
  <p:tag name="TOTALRESPONSES" val="16"/>
  <p:tag name="RESPONSECOUNT" val="16"/>
  <p:tag name="SLICED" val="False"/>
  <p:tag name="RESPONSES" val="1;4;4;4;4;4;4;4;4;4;4;4;2;4;4;4;-;-;"/>
  <p:tag name="CHARTSTRINGSTD" val="1 1 0 14"/>
  <p:tag name="CHARTSTRINGREV" val="14 0 1 1"/>
  <p:tag name="CHARTSTRINGSTDPER" val="0.0625 0.0625 0 0.875"/>
  <p:tag name="CHARTSTRINGREVPER" val="0.875 0 0.0625 0.062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32"/>
  <p:tag name="BULLETTYPE" val="ppBulletArabicPeriod"/>
  <p:tag name="ANSWERTEXT" val="french&#10;[omit]&#10;Freshman&#10;[omit]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499</TotalTime>
  <Words>578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Equity</vt:lpstr>
      <vt:lpstr>Chart</vt:lpstr>
      <vt:lpstr>AP Style Review</vt:lpstr>
      <vt:lpstr>In Washington, ____ spoke to Congress.</vt:lpstr>
      <vt:lpstr>“The toaster landed on my French book,” said freshman, Charity Ironpride.</vt:lpstr>
      <vt:lpstr>Which option follows AP style correctly?</vt:lpstr>
      <vt:lpstr>For full address, abbreviate ABS</vt:lpstr>
      <vt:lpstr>For full address, abbreviate directions</vt:lpstr>
      <vt:lpstr>Don’t abbreviate a partial address</vt:lpstr>
      <vt:lpstr>Use numbers for street addresses</vt:lpstr>
      <vt:lpstr>Regular rules apply for street names</vt:lpstr>
      <vt:lpstr>Use numerals for a person’s age.</vt:lpstr>
      <vt:lpstr>Ages are a precise measurement.</vt:lpstr>
      <vt:lpstr>Spell out figures of speech using numbers.</vt:lpstr>
      <vt:lpstr>The ____ broke a law that was ____.</vt:lpstr>
      <vt:lpstr>The driver turned out to be _______.</vt:lpstr>
      <vt:lpstr>Which line contains an AP style error?</vt:lpstr>
    </vt:vector>
  </TitlesOfParts>
  <Company>Seton Hill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Style Practice</dc:title>
  <dc:creator>Chatham University</dc:creator>
  <cp:lastModifiedBy>Dennis G. Jerz</cp:lastModifiedBy>
  <cp:revision>65</cp:revision>
  <dcterms:created xsi:type="dcterms:W3CDTF">2009-09-18T05:00:38Z</dcterms:created>
  <dcterms:modified xsi:type="dcterms:W3CDTF">2009-10-05T15:19:17Z</dcterms:modified>
</cp:coreProperties>
</file>